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3" r:id="rId8"/>
    <p:sldId id="261" r:id="rId9"/>
    <p:sldId id="262" r:id="rId10"/>
    <p:sldId id="269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D3FC8D-A835-43BF-9411-614986D62B19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8C8CCC8-E514-458A-8B33-EB01F556A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941168"/>
            <a:ext cx="5752728" cy="16002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latin typeface="Bookman Old Style" pitchFamily="18" charset="0"/>
              </a:rPr>
              <a:t>Подготовили воспитатели: Степанова Н.А, Тыдыкова Е.В.</a:t>
            </a:r>
          </a:p>
          <a:p>
            <a:r>
              <a:rPr lang="ru-RU" sz="1600" b="1" dirty="0">
                <a:latin typeface="Bookman Old Style" pitchFamily="18" charset="0"/>
              </a:rPr>
              <a:t>Декабрь 2023 год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ookman Old Style" pitchFamily="18" charset="0"/>
              </a:rPr>
              <a:t>Безопасность в Новый год</a:t>
            </a:r>
          </a:p>
        </p:txBody>
      </p:sp>
      <p:pic>
        <p:nvPicPr>
          <p:cNvPr id="1027" name="Picture 3" descr="C:\Users\User\Desktop\ПБпамятка\361829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09284"/>
            <a:ext cx="2520280" cy="3629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6192688" cy="1362075"/>
          </a:xfrm>
        </p:spPr>
        <p:txBody>
          <a:bodyPr>
            <a:normAutofit fontScale="90000"/>
          </a:bodyPr>
          <a:lstStyle/>
          <a:p>
            <a:br>
              <a:rPr lang="ru-RU" cap="all" dirty="0"/>
            </a:br>
            <a:br>
              <a:rPr lang="ru-RU" cap="all" dirty="0"/>
            </a:br>
            <a:br>
              <a:rPr lang="ru-RU" cap="all" dirty="0"/>
            </a:br>
            <a:br>
              <a:rPr lang="ru-RU" cap="all" dirty="0"/>
            </a:br>
            <a:r>
              <a:rPr lang="ru-RU" sz="3100" b="1" cap="all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БЕЗОПАСНОСТЬ НА ДЕТСКИХ УТРЕННИКАХ</a:t>
            </a:r>
            <a:endParaRPr lang="ru-RU" sz="3100" b="1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7272808" cy="396044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6400" b="1" dirty="0">
                <a:solidFill>
                  <a:srgbClr val="0070C0"/>
                </a:solidFill>
                <a:latin typeface="Bookman Old Style" pitchFamily="18" charset="0"/>
              </a:rPr>
              <a:t>Новогодние утренники — еще один обязательный пункт в развлекательной программе для детей на зимних праздниках. За пожарную безопасность во время проведения развлекательного мероприятия несет ответственность руководитель учреждения, в котором оно организуется. Перед началом утренника помещение проверяется на соответствие основным требованиям: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6400" b="1" dirty="0">
                <a:solidFill>
                  <a:srgbClr val="0070C0"/>
                </a:solidFill>
                <a:latin typeface="Bookman Old Style" pitchFamily="18" charset="0"/>
              </a:rPr>
              <a:t>месторасположение не выше второго этажа при </a:t>
            </a:r>
          </a:p>
          <a:p>
            <a:pPr fontAlgn="base"/>
            <a:r>
              <a:rPr lang="ru-RU" sz="6400" b="1" dirty="0">
                <a:solidFill>
                  <a:srgbClr val="0070C0"/>
                </a:solidFill>
                <a:latin typeface="Bookman Old Style" pitchFamily="18" charset="0"/>
              </a:rPr>
              <a:t>проведении праздника в здании с горючими перекрытиями;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6400" b="1" dirty="0">
                <a:solidFill>
                  <a:srgbClr val="0070C0"/>
                </a:solidFill>
                <a:latin typeface="Bookman Old Style" pitchFamily="18" charset="0"/>
              </a:rPr>
              <a:t>наличие как минимум двух выходов для эвакуации, обозначенных работающими световыми указателями;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6400" b="1" dirty="0">
                <a:solidFill>
                  <a:srgbClr val="0070C0"/>
                </a:solidFill>
                <a:latin typeface="Bookman Old Style" pitchFamily="18" charset="0"/>
              </a:rPr>
              <a:t>установка ёлки, организация иллюминации и украшение зала согласно правилам пожарной безопасности;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6400" b="1" dirty="0">
                <a:solidFill>
                  <a:srgbClr val="0070C0"/>
                </a:solidFill>
                <a:latin typeface="Bookman Old Style" pitchFamily="18" charset="0"/>
              </a:rPr>
              <a:t>отсутствие свечей, хлопушек, фейерверков и прочей пиротехники в помещении;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6400" b="1" dirty="0">
                <a:solidFill>
                  <a:srgbClr val="0070C0"/>
                </a:solidFill>
                <a:latin typeface="Bookman Old Style" pitchFamily="18" charset="0"/>
              </a:rPr>
              <a:t>исправное состояние и близкое расположение средств пожаротушения и связи.</a:t>
            </a:r>
          </a:p>
          <a:p>
            <a:endParaRPr lang="ru-RU" dirty="0"/>
          </a:p>
        </p:txBody>
      </p:sp>
      <p:pic>
        <p:nvPicPr>
          <p:cNvPr id="1026" name="Picture 2" descr="C:\Users\User\Desktop\!!!В РАБОТЕ!!!\ПБпамятка\6f8a45ba92ba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16632"/>
            <a:ext cx="2235696" cy="2235696"/>
          </a:xfrm>
          <a:prstGeom prst="rect">
            <a:avLst/>
          </a:prstGeom>
          <a:noFill/>
        </p:spPr>
      </p:pic>
      <p:pic>
        <p:nvPicPr>
          <p:cNvPr id="1028" name="Picture 4" descr="https://wpcraft.ru/wp-content/uploads/2017/06/sitema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1720" y="2780928"/>
            <a:ext cx="790328" cy="792088"/>
          </a:xfrm>
          <a:prstGeom prst="rect">
            <a:avLst/>
          </a:prstGeom>
          <a:noFill/>
        </p:spPr>
      </p:pic>
      <p:pic>
        <p:nvPicPr>
          <p:cNvPr id="1030" name="Picture 6" descr="https://pegas-reklama.ru/images/viveski/plan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501008"/>
            <a:ext cx="1650840" cy="2088232"/>
          </a:xfrm>
          <a:prstGeom prst="rect">
            <a:avLst/>
          </a:prstGeom>
          <a:noFill/>
        </p:spPr>
      </p:pic>
      <p:pic>
        <p:nvPicPr>
          <p:cNvPr id="1032" name="Picture 8" descr="http://www.huntingtonbeachca.gov/government/departments/pd/images/fireworks-n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301208"/>
            <a:ext cx="792088" cy="800889"/>
          </a:xfrm>
          <a:prstGeom prst="rect">
            <a:avLst/>
          </a:prstGeom>
          <a:noFill/>
        </p:spPr>
      </p:pic>
      <p:pic>
        <p:nvPicPr>
          <p:cNvPr id="1033" name="Picture 9" descr="C:\Users\User\Desktop\!!!В РАБОТЕ!!!\ПБпамятка\2654269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B85D3"/>
              </a:clrFrom>
              <a:clrTo>
                <a:srgbClr val="BB85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373216"/>
            <a:ext cx="1152128" cy="135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39552" y="980728"/>
            <a:ext cx="5544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Соблюдайте правила безопасности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Bookman Old Style" pitchFamily="18" charset="0"/>
              </a:rPr>
              <a:t>• Не курите в квартире; </a:t>
            </a:r>
            <a:br>
              <a:rPr lang="ru-RU" b="1" dirty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itchFamily="18" charset="0"/>
              </a:rPr>
              <a:t>• Не выбрасывайте непотушенные окурки в мусоропровод, с балкона, в открытую форточку. Непотушенный окурок — одна из самых распространенных причин пожара в быту; </a:t>
            </a:r>
            <a:br>
              <a:rPr lang="ru-RU" b="1" dirty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itchFamily="18" charset="0"/>
              </a:rPr>
              <a:t>• Не оставляйте детей одних в запертых квартирах — в случае пожара они не смогут покинуть помещение; </a:t>
            </a:r>
            <a:br>
              <a:rPr lang="ru-RU" b="1" dirty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itchFamily="18" charset="0"/>
              </a:rPr>
              <a:t>• Купите в качестве новогоднего подарка огнетушитель. </a:t>
            </a:r>
            <a:br>
              <a:rPr lang="ru-RU" b="1" dirty="0">
                <a:solidFill>
                  <a:srgbClr val="00B05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104" name="Picture 8" descr="C:\Users\User\Desktop\!!!В РАБОТЕ!!!\ПБпамятка\168131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908720"/>
          </a:xfrm>
          <a:prstGeom prst="rect">
            <a:avLst/>
          </a:prstGeom>
          <a:noFill/>
        </p:spPr>
      </p:pic>
      <p:pic>
        <p:nvPicPr>
          <p:cNvPr id="13" name="Picture 8" descr="C:\Users\User\Desktop\!!!В РАБОТЕ!!!\ПБпамятка\168131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067944" y="188640"/>
            <a:ext cx="5076056" cy="1008112"/>
          </a:xfrm>
          <a:prstGeom prst="rect">
            <a:avLst/>
          </a:prstGeom>
          <a:noFill/>
        </p:spPr>
      </p:pic>
      <p:pic>
        <p:nvPicPr>
          <p:cNvPr id="22530" name="Picture 2" descr="http://uryupinka.ru/images/july/10065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636912"/>
            <a:ext cx="864096" cy="864096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6588224" y="3140968"/>
            <a:ext cx="2160240" cy="864096"/>
            <a:chOff x="6444208" y="4653136"/>
            <a:chExt cx="2304256" cy="992048"/>
          </a:xfrm>
        </p:grpSpPr>
        <p:pic>
          <p:nvPicPr>
            <p:cNvPr id="22532" name="Picture 4" descr="https://st.depositphotos.com/2166723/4214/v/950/depositphotos_42147335-stock-illustration-printprohibited-from-throwing-cigarette-butt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44208" y="4653136"/>
              <a:ext cx="2304256" cy="992048"/>
            </a:xfrm>
            <a:prstGeom prst="rect">
              <a:avLst/>
            </a:prstGeom>
            <a:noFill/>
          </p:spPr>
        </p:pic>
        <p:pic>
          <p:nvPicPr>
            <p:cNvPr id="22533" name="Picture 5" descr="C:\Users\User\Desktop\!!!В РАБОТЕ!!!\ПБпамятка\animashki-ogon-141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04448" y="5085184"/>
              <a:ext cx="144016" cy="118046"/>
            </a:xfrm>
            <a:prstGeom prst="rect">
              <a:avLst/>
            </a:prstGeom>
            <a:noFill/>
          </p:spPr>
        </p:pic>
      </p:grpSp>
      <p:pic>
        <p:nvPicPr>
          <p:cNvPr id="22535" name="Picture 7" descr="http://svidok.info/sites/default/files/dd125ebb534d1af7004ff3e9fb73db1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0DDFD"/>
              </a:clrFrom>
              <a:clrTo>
                <a:srgbClr val="C0D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933056"/>
            <a:ext cx="1584176" cy="216355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537" name="Picture 9" descr="https://images.ru.prom.st/106072985_w640_h640_opesh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797152"/>
            <a:ext cx="2520280" cy="1944216"/>
          </a:xfrm>
          <a:prstGeom prst="rect">
            <a:avLst/>
          </a:prstGeom>
          <a:noFill/>
        </p:spPr>
      </p:pic>
      <p:pic>
        <p:nvPicPr>
          <p:cNvPr id="22538" name="Picture 10" descr="C:\Users\User\Desktop\!!!В РАБОТЕ!!!\ПБпамятка\61478853_52923889_0000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4788024" cy="69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95736" y="980728"/>
            <a:ext cx="5760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Если загорание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все-таки произошло: 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08920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Немедленно вызовите пожарных </a:t>
            </a: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по телефону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«112» или «01»,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 </a:t>
            </a:r>
            <a:b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 мобильного телефона: 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112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b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Эвакуируйте свою семью и соседей. </a:t>
            </a:r>
            <a:b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Отключите электричество. </a:t>
            </a:r>
            <a:b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Примите меры по тушению пожара </a:t>
            </a: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подручными средствами. </a:t>
            </a:r>
            <a:b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При тушении искусственной елки, </a:t>
            </a: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накиньте на нее плотную мокрую ткань </a:t>
            </a: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(намоченное одеяло). </a:t>
            </a:r>
          </a:p>
          <a:p>
            <a:b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3554" name="Picture 2" descr="C:\Users\User\Desktop\!!!В РАБОТЕ!!!\ПБпамятка\237268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1368153" cy="1915414"/>
          </a:xfrm>
          <a:prstGeom prst="rect">
            <a:avLst/>
          </a:prstGeom>
          <a:noFill/>
        </p:spPr>
      </p:pic>
      <p:pic>
        <p:nvPicPr>
          <p:cNvPr id="8" name="Picture 2" descr="C:\Users\User\Desktop\!!!В РАБОТЕ!!!\ПБпамятка\237268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368153" cy="1915414"/>
          </a:xfrm>
          <a:prstGeom prst="rect">
            <a:avLst/>
          </a:prstGeom>
          <a:noFill/>
        </p:spPr>
      </p:pic>
      <p:pic>
        <p:nvPicPr>
          <p:cNvPr id="23556" name="Picture 4" descr="https://static8.depositphotos.com/1431107/912/i/950/depositphotos_9125533-stock-photo-fire-al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1296144" cy="1296144"/>
          </a:xfrm>
          <a:prstGeom prst="rect">
            <a:avLst/>
          </a:prstGeom>
          <a:noFill/>
        </p:spPr>
      </p:pic>
      <p:pic>
        <p:nvPicPr>
          <p:cNvPr id="23558" name="Picture 6" descr="https://st.depositphotos.com/1431107/5042/v/450/depositphotos_50427137-stock-illustration-fire-alarm-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17032"/>
            <a:ext cx="1224136" cy="1224136"/>
          </a:xfrm>
          <a:prstGeom prst="rect">
            <a:avLst/>
          </a:prstGeom>
          <a:noFill/>
        </p:spPr>
      </p:pic>
      <p:pic>
        <p:nvPicPr>
          <p:cNvPr id="23560" name="Picture 8" descr="https://upload.wikimedia.org/wikipedia/commons/8/83/Emergency_Lig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32656"/>
            <a:ext cx="1512168" cy="1647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856984" cy="172819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Работники детского сада</a:t>
            </a:r>
          </a:p>
          <a:p>
            <a:pPr algn="ctr"/>
            <a:r>
              <a:rPr lang="ru-RU" sz="4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желают всем </a:t>
            </a:r>
          </a:p>
          <a:p>
            <a:pPr algn="ctr"/>
            <a:r>
              <a:rPr lang="ru-RU" sz="4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счастливого и безопасного Нового года!</a:t>
            </a:r>
          </a:p>
          <a:p>
            <a:endParaRPr lang="ru-RU" dirty="0"/>
          </a:p>
        </p:txBody>
      </p:sp>
      <p:pic>
        <p:nvPicPr>
          <p:cNvPr id="24578" name="Picture 2" descr="C:\Users\User\Desktop\!!!В РАБОТЕ!!!\ПБпамятка\18dde8d4b1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72500" cy="600075"/>
          </a:xfrm>
          <a:prstGeom prst="rect">
            <a:avLst/>
          </a:prstGeom>
          <a:noFill/>
        </p:spPr>
      </p:pic>
      <p:pic>
        <p:nvPicPr>
          <p:cNvPr id="24579" name="Picture 3" descr="C:\Users\User\Desktop\!!!В РАБОТЕ!!!\ПБпамятка\53071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420888"/>
            <a:ext cx="3456384" cy="4320480"/>
          </a:xfrm>
          <a:prstGeom prst="rect">
            <a:avLst/>
          </a:prstGeom>
          <a:noFill/>
        </p:spPr>
      </p:pic>
      <p:pic>
        <p:nvPicPr>
          <p:cNvPr id="24580" name="Picture 4" descr="C:\Users\User\Desktop\!!!В РАБОТЕ!!!\ПБпамятка\wp095aec5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80928"/>
            <a:ext cx="1190625" cy="1257300"/>
          </a:xfrm>
          <a:prstGeom prst="rect">
            <a:avLst/>
          </a:prstGeom>
          <a:noFill/>
        </p:spPr>
      </p:pic>
      <p:pic>
        <p:nvPicPr>
          <p:cNvPr id="24581" name="Picture 5" descr="C:\Users\User\Desktop\!!!В РАБОТЕ!!!\ПБпамятка\wp095aec5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80928"/>
            <a:ext cx="1190625" cy="1257300"/>
          </a:xfrm>
          <a:prstGeom prst="rect">
            <a:avLst/>
          </a:prstGeom>
          <a:noFill/>
        </p:spPr>
      </p:pic>
      <p:pic>
        <p:nvPicPr>
          <p:cNvPr id="24582" name="Picture 6" descr="C:\Users\User\Desktop\!!!В РАБОТЕ!!!\ПБпамятка\wp095aec5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301208"/>
            <a:ext cx="1190625" cy="1257300"/>
          </a:xfrm>
          <a:prstGeom prst="rect">
            <a:avLst/>
          </a:prstGeom>
          <a:noFill/>
        </p:spPr>
      </p:pic>
      <p:pic>
        <p:nvPicPr>
          <p:cNvPr id="24583" name="Picture 7" descr="C:\Users\User\Desktop\!!!В РАБОТЕ!!!\ПБпамятка\wp095aec5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1190625" cy="1257300"/>
          </a:xfrm>
          <a:prstGeom prst="rect">
            <a:avLst/>
          </a:prstGeom>
          <a:noFill/>
        </p:spPr>
      </p:pic>
      <p:pic>
        <p:nvPicPr>
          <p:cNvPr id="24584" name="Picture 8" descr="C:\Users\User\Desktop\!!!В РАБОТЕ!!!\ПБпамятка\wp095aec5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429000"/>
            <a:ext cx="1190625" cy="125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Бпамятка\52319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2376264" cy="1800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2852936"/>
            <a:ext cx="52565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Самый теплый и радостный праздник - Новый год — ежегодно становится самой горячей порой для пожарных и спасателей. В период празднования Нового года количество пожаров и происшествий резко вырастает в 1,5 — 2 раза. Из года в год повторяются печальные трагедии, причинами которых служит неосторожное обращение с огнем.</a:t>
            </a:r>
          </a:p>
        </p:txBody>
      </p:sp>
      <p:pic>
        <p:nvPicPr>
          <p:cNvPr id="2052" name="Picture 4" descr="Анимашки для праздников, анимированные картинки подарков smiles24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2376264" cy="3895113"/>
          </a:xfrm>
          <a:prstGeom prst="rect">
            <a:avLst/>
          </a:prstGeom>
          <a:noFill/>
        </p:spPr>
      </p:pic>
      <p:pic>
        <p:nvPicPr>
          <p:cNvPr id="6" name="Picture 3" descr="C:\Users\User\Desktop\ПБпамятка\0_e8125_ab95d33b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0"/>
            <a:ext cx="2952328" cy="2209428"/>
          </a:xfrm>
          <a:prstGeom prst="rect">
            <a:avLst/>
          </a:prstGeom>
          <a:noFill/>
        </p:spPr>
      </p:pic>
      <p:pic>
        <p:nvPicPr>
          <p:cNvPr id="7" name="Picture 3" descr="C:\Users\User\Desktop\ПБпамятка\0_e8125_ab95d33b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2952328" cy="2209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347864" y="2636912"/>
            <a:ext cx="554461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Елку нужно установить таким образом, чтобы она не мешала свободно ходить по комнате и не заслоняла двери, ведущие в другие комнаты. И, что самое главное, стояла бы подальше от батарей отопления. Верхушка елки не должна упираться в потолок. Нельзя украшать елку игрушками, которые легко воспламеняются, обкладывать подставку под елкой обычной ватой, украшать дерево горящими свечками. Эти правила относятся как к настоящим елкам, так и к искусственным, пластиковым. Кстати при горении искусственной елки выделяются очень вредные вещества. А капелька горящего пластика, попав на кожу, оставит ожог более глубокий, чем настоящий раскаленный уголек.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362" name="Picture 2" descr="C:\Users\User\Desktop\ПБпамятка\4558689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079956" cy="37528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908720"/>
            <a:ext cx="1487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лка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363" name="Picture 3" descr="C:\Users\User\Desktop\ПБпамятка\0_e8125_ab95d33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2952328" cy="2209428"/>
          </a:xfrm>
          <a:prstGeom prst="rect">
            <a:avLst/>
          </a:prstGeom>
          <a:noFill/>
        </p:spPr>
      </p:pic>
      <p:pic>
        <p:nvPicPr>
          <p:cNvPr id="8" name="Picture 3" descr="C:\Users\User\Desktop\ПБпамятка\0_e8125_ab95d33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2952328" cy="2209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ПБпамятка\70641514_1297627192_ramka2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44" y="-1"/>
            <a:ext cx="8990655" cy="681211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2736304" cy="829791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Гирлянды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6" name="Picture 2" descr="C:\Users\User\Desktop\ПБпамятка\61478853_52923889_000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5284093" cy="1171575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23728" y="2871227"/>
            <a:ext cx="611966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Электрические гирлянды тоже могут стать причиной пожара или поражения человека электрическим током –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электротравмы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Гирлянда безопасна, если прошла сертификацию и во время хранения на складе магазина не была испорчена. Бывает, что гирлянда служит на протяжении многих лет. В этом случае тем более стоит удостовериться, что она исправна. Очень много новогодних пожаров случается из-за короткого замыкания. Если ты почувствовал запах жженой изоляции, заметил искрение или обнаружил, что провода сильно нагреваются или плавятся, пользоваться такой гирляндой нельзя.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3" descr="C:\Users\User\Desktop\ПБпамятка\Szew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7776864" cy="438150"/>
          </a:xfrm>
          <a:prstGeom prst="rect">
            <a:avLst/>
          </a:prstGeom>
          <a:noFill/>
        </p:spPr>
      </p:pic>
      <p:pic>
        <p:nvPicPr>
          <p:cNvPr id="9" name="Picture 2" descr="C:\Users\User\Desktop\ПБпамятка\61478853_52923889_000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8538" y="3953073"/>
            <a:ext cx="3515866" cy="117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ПБпамятка\70641514_1297627192_ramka2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44" y="-1"/>
            <a:ext cx="8990655" cy="681211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2736304" cy="829791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Гирлянды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6" name="Picture 2" descr="C:\Users\User\Desktop\ПБпамятка\61478853_52923889_000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5284093" cy="1171575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23728" y="3240559"/>
            <a:ext cx="61196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Иллюминация должна быть смонтирована в соответствии с требованиями правил устройства электроустановок. Электропровода в новогодних гирляндах должны иметь надежную изоляцию. При признаках неисправности (запах жженой изоляции, искрение) ее нужно немедленно отключить.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Малолетние дети в отсутствии взрослых самостоятельно не должны включать иллюминацию на елке. Не следует оставлять включенную электрогирлянду на ночь.</a:t>
            </a:r>
          </a:p>
        </p:txBody>
      </p:sp>
      <p:pic>
        <p:nvPicPr>
          <p:cNvPr id="8" name="Picture 3" descr="C:\Users\User\Desktop\ПБпамятка\Szew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7776864" cy="438150"/>
          </a:xfrm>
          <a:prstGeom prst="rect">
            <a:avLst/>
          </a:prstGeom>
          <a:noFill/>
        </p:spPr>
      </p:pic>
      <p:pic>
        <p:nvPicPr>
          <p:cNvPr id="9" name="Picture 2" descr="C:\Users\User\Desktop\ПБпамятка\61478853_52923889_000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8538" y="3953073"/>
            <a:ext cx="3515866" cy="117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67744" y="2718212"/>
            <a:ext cx="66967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Какой новогодний праздник обходится без бенгальских огней, фейерверков, шутих, петард! Перед Новым годом все прилавки завалены пиротехническими игрушками. К сожалению, нередко их качество оставляет желать лучшего. Поэтому необходимо помнить, что применение пиротехнических игрушек может привести не только к пожару, но и к серьезным травмам. Ожоги от пиротехнических игрушек бывают настолько глубокими, что приходится делать операцию по пересадке кожи. Нередко случается, что ребята лишаются конечностей, в основном пальцев рук. Бывает, что петарды взрываются прямо в кармане. Взрывчатое вещество в некоторых пиротехнических изделиях самовоспламеняется уже при температуре 37 градусов.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475656" y="116632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Пиротехнические игрушки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91" name="Picture 7" descr="C:\Users\User\Desktop\ПБпамятка\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165304"/>
            <a:ext cx="1447800" cy="547836"/>
          </a:xfrm>
          <a:prstGeom prst="rect">
            <a:avLst/>
          </a:prstGeom>
          <a:noFill/>
        </p:spPr>
      </p:pic>
      <p:pic>
        <p:nvPicPr>
          <p:cNvPr id="16392" name="Picture 8" descr="C:\Users\User\Desktop\ПБпамятка\67443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2805484" cy="3406000"/>
          </a:xfrm>
          <a:prstGeom prst="rect">
            <a:avLst/>
          </a:prstGeom>
          <a:noFill/>
        </p:spPr>
      </p:pic>
      <p:pic>
        <p:nvPicPr>
          <p:cNvPr id="16395" name="Picture 11" descr="C:\Users\User\Desktop\ПБпамятка\vuurwer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143000" cy="1323975"/>
          </a:xfrm>
          <a:prstGeom prst="rect">
            <a:avLst/>
          </a:prstGeom>
          <a:noFill/>
        </p:spPr>
      </p:pic>
      <p:pic>
        <p:nvPicPr>
          <p:cNvPr id="16396" name="Picture 12" descr="C:\Users\User\Desktop\ПБпамятка\hlopushk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332656"/>
            <a:ext cx="998612" cy="1327941"/>
          </a:xfrm>
          <a:prstGeom prst="rect">
            <a:avLst/>
          </a:prstGeom>
          <a:noFill/>
        </p:spPr>
      </p:pic>
      <p:pic>
        <p:nvPicPr>
          <p:cNvPr id="16397" name="Picture 13" descr="C:\Users\User\Desktop\ПБпамятка\h-tm8ml9au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48680"/>
            <a:ext cx="2232248" cy="2438400"/>
          </a:xfrm>
          <a:prstGeom prst="rect">
            <a:avLst/>
          </a:prstGeom>
          <a:noFill/>
        </p:spPr>
      </p:pic>
      <p:pic>
        <p:nvPicPr>
          <p:cNvPr id="16398" name="Picture 14" descr="C:\Users\User\Desktop\ПБпамятка\4506844-03998ae459e8d1d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340768"/>
            <a:ext cx="1912987" cy="2013671"/>
          </a:xfrm>
          <a:prstGeom prst="rect">
            <a:avLst/>
          </a:prstGeom>
          <a:noFill/>
        </p:spPr>
      </p:pic>
      <p:pic>
        <p:nvPicPr>
          <p:cNvPr id="20" name="Picture 11" descr="C:\Users\User\Desktop\ПБпамятка\vuurwer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03825">
            <a:off x="539552" y="1556792"/>
            <a:ext cx="1143000" cy="1323975"/>
          </a:xfrm>
          <a:prstGeom prst="rect">
            <a:avLst/>
          </a:prstGeom>
          <a:noFill/>
        </p:spPr>
      </p:pic>
      <p:pic>
        <p:nvPicPr>
          <p:cNvPr id="21" name="Picture 11" descr="C:\Users\User\Desktop\ПБпамятка\vuurwer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92554">
            <a:off x="1176911" y="2324752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83160" y="2420888"/>
            <a:ext cx="75608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Чтобы предотвратить несчастный случай, необходимо строго соблюдать правила пользования пиротехническими изделиями.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Не стоит приобретать их на оптовых рынках, в подземных переходах или электропоездах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Нельзя использовать игрушки с поврежденным корпусом или фитилем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Недопустимо: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использовать пиротехнические игрушки в жилых помещениях – квартирах или на балконах,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под низкими навесами и кронами деревьев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носить такие изделия в карманах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направлять ракеты и петарды на людей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подходить ближе, чем на 15 метров к зажженным фейерверкам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бросать петарды под ноги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поджигать фитиль, держа его возле лица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использовать пиротехнику при сильном ветре.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475656" y="116632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Пиротехнические игрушки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91" name="Picture 7" descr="C:\Users\User\Desktop\ПБпамятка\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165304"/>
            <a:ext cx="1447800" cy="547836"/>
          </a:xfrm>
          <a:prstGeom prst="rect">
            <a:avLst/>
          </a:prstGeom>
          <a:noFill/>
        </p:spPr>
      </p:pic>
      <p:pic>
        <p:nvPicPr>
          <p:cNvPr id="16392" name="Picture 8" descr="C:\Users\User\Desktop\ПБпамятка\67443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2805484" cy="3406000"/>
          </a:xfrm>
          <a:prstGeom prst="rect">
            <a:avLst/>
          </a:prstGeom>
          <a:noFill/>
        </p:spPr>
      </p:pic>
      <p:pic>
        <p:nvPicPr>
          <p:cNvPr id="16395" name="Picture 11" descr="C:\Users\User\Desktop\ПБпамятка\vuurwer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143000" cy="1323975"/>
          </a:xfrm>
          <a:prstGeom prst="rect">
            <a:avLst/>
          </a:prstGeom>
          <a:noFill/>
        </p:spPr>
      </p:pic>
      <p:pic>
        <p:nvPicPr>
          <p:cNvPr id="16396" name="Picture 12" descr="C:\Users\User\Desktop\ПБпамятка\hlopushk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430" y="332656"/>
            <a:ext cx="920550" cy="1224136"/>
          </a:xfrm>
          <a:prstGeom prst="rect">
            <a:avLst/>
          </a:prstGeom>
          <a:noFill/>
        </p:spPr>
      </p:pic>
      <p:pic>
        <p:nvPicPr>
          <p:cNvPr id="16397" name="Picture 13" descr="C:\Users\User\Desktop\ПБпамятка\h-tm8ml9au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48680"/>
            <a:ext cx="2232248" cy="2438400"/>
          </a:xfrm>
          <a:prstGeom prst="rect">
            <a:avLst/>
          </a:prstGeom>
          <a:noFill/>
        </p:spPr>
      </p:pic>
      <p:pic>
        <p:nvPicPr>
          <p:cNvPr id="16398" name="Picture 14" descr="C:\Users\User\Desktop\ПБпамятка\4506844-03998ae459e8d1d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764704"/>
            <a:ext cx="1912987" cy="2013671"/>
          </a:xfrm>
          <a:prstGeom prst="rect">
            <a:avLst/>
          </a:prstGeom>
          <a:noFill/>
        </p:spPr>
      </p:pic>
      <p:pic>
        <p:nvPicPr>
          <p:cNvPr id="20" name="Picture 11" descr="C:\Users\User\Desktop\ПБпамятка\vuurwer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03825">
            <a:off x="539552" y="1556792"/>
            <a:ext cx="1143000" cy="1323975"/>
          </a:xfrm>
          <a:prstGeom prst="rect">
            <a:avLst/>
          </a:prstGeom>
          <a:noFill/>
        </p:spPr>
      </p:pic>
      <p:pic>
        <p:nvPicPr>
          <p:cNvPr id="21" name="Picture 11" descr="C:\Users\User\Desktop\ПБпамятка\vuurwer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92554">
            <a:off x="1176911" y="2324752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Бпамятка\0_7d6a3_77d970ed_L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2552700" cy="3086100"/>
          </a:xfrm>
          <a:prstGeom prst="rect">
            <a:avLst/>
          </a:prstGeom>
          <a:noFill/>
        </p:spPr>
      </p:pic>
      <p:pic>
        <p:nvPicPr>
          <p:cNvPr id="18435" name="Picture 3" descr="C:\Users\User\Desktop\ПБпамятка\0_7d4a9_f6b91f92_L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97152"/>
            <a:ext cx="2119114" cy="1872208"/>
          </a:xfrm>
          <a:prstGeom prst="rect">
            <a:avLst/>
          </a:prstGeom>
          <a:noFill/>
        </p:spPr>
      </p:pic>
      <p:pic>
        <p:nvPicPr>
          <p:cNvPr id="18436" name="Picture 4" descr="C:\Users\User\Desktop\ПБпамятка\002192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40968"/>
            <a:ext cx="2540506" cy="3270299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5616" y="836712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вечи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55776" y="2636912"/>
            <a:ext cx="42484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Зажигая свечи, помните, что это хоть и небольшой, но открытый огонь.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Поэтому будьте предельно аккуратны, не стоит украшать ёлку горящими свечами, так как это может привести к пожару. Не оставляйте свечи горящими продолжительное время.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26" name="Picture 2" descr="C:\Users\User\Desktop\!!!В РАБОТЕ!!!\ПБпамятка\1257947746_076ec37cdf3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3201144" cy="219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s23tuapse.ru/upload/iblock/0ec/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780928"/>
            <a:ext cx="3739441" cy="3744416"/>
          </a:xfrm>
          <a:prstGeom prst="rect">
            <a:avLst/>
          </a:prstGeom>
          <a:noFill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131840" y="1340768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Костюмы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3691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Карнавальные костюмы из ваты, марли, бумаги должны быть пропитаны специальным огнезащитным составом. </a:t>
            </a:r>
          </a:p>
        </p:txBody>
      </p:sp>
      <p:pic>
        <p:nvPicPr>
          <p:cNvPr id="4100" name="Picture 4" descr="C:\Users\User\Desktop\!!!В РАБОТЕ!!!\ПБпамятка\4659914-e27458ba43621d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01" y="4130860"/>
            <a:ext cx="4553515" cy="2322476"/>
          </a:xfrm>
          <a:prstGeom prst="rect">
            <a:avLst/>
          </a:prstGeom>
          <a:noFill/>
        </p:spPr>
      </p:pic>
      <p:pic>
        <p:nvPicPr>
          <p:cNvPr id="4104" name="Picture 8" descr="C:\Users\User\Desktop\!!!В РАБОТЕ!!!\ПБпамятка\168131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04048" cy="1656184"/>
          </a:xfrm>
          <a:prstGeom prst="rect">
            <a:avLst/>
          </a:prstGeom>
          <a:noFill/>
        </p:spPr>
      </p:pic>
      <p:pic>
        <p:nvPicPr>
          <p:cNvPr id="13" name="Picture 8" descr="C:\Users\User\Desktop\!!!В РАБОТЕ!!!\ПБпамятка\168131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067944" y="188640"/>
            <a:ext cx="507605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300</TotalTime>
  <Words>841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Bookman Old Style</vt:lpstr>
      <vt:lpstr>Calibri</vt:lpstr>
      <vt:lpstr>Cambria</vt:lpstr>
      <vt:lpstr>Franklin Gothic Book</vt:lpstr>
      <vt:lpstr>Perpetua</vt:lpstr>
      <vt:lpstr>Wingdings</vt:lpstr>
      <vt:lpstr>Wingdings 2</vt:lpstr>
      <vt:lpstr>Справедливость</vt:lpstr>
      <vt:lpstr>Безопасность в Новый год</vt:lpstr>
      <vt:lpstr>Презентация PowerPoint</vt:lpstr>
      <vt:lpstr>Презентация PowerPoint</vt:lpstr>
      <vt:lpstr>Гирлянды</vt:lpstr>
      <vt:lpstr>Гирлянды</vt:lpstr>
      <vt:lpstr>Презентация PowerPoint</vt:lpstr>
      <vt:lpstr>Презентация PowerPoint</vt:lpstr>
      <vt:lpstr>Презентация PowerPoint</vt:lpstr>
      <vt:lpstr>Презентация PowerPoint</vt:lpstr>
      <vt:lpstr>    БЕЗОПАСНОСТЬ НА ДЕТСКИХ УТРЕННИКАХ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Новый год</dc:title>
  <dc:creator>User</dc:creator>
  <cp:lastModifiedBy>Александр Степанов</cp:lastModifiedBy>
  <cp:revision>34</cp:revision>
  <dcterms:created xsi:type="dcterms:W3CDTF">2014-12-21T16:34:55Z</dcterms:created>
  <dcterms:modified xsi:type="dcterms:W3CDTF">2023-12-24T10:25:48Z</dcterms:modified>
</cp:coreProperties>
</file>